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7620000" cy="5715000"/>
  <p:notesSz cx="6858000" cy="9144000"/>
  <p:embeddedFontLst>
    <p:embeddedFont>
      <p:font typeface="Arimo Bold" panose="020B0604020202020204" charset="0"/>
      <p:regular r:id="rId14"/>
    </p:embeddedFont>
    <p:embeddedFont>
      <p:font typeface="Poppins ExtraBold Bold" panose="020B0604020202020204" charset="0"/>
      <p:regular r:id="rId15"/>
    </p:embeddedFont>
    <p:embeddedFont>
      <p:font typeface="Open Sans Ligh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 Medium" panose="020B0604020202020204" charset="0"/>
      <p:regular r:id="rId21"/>
    </p:embeddedFont>
    <p:embeddedFont>
      <p:font typeface="Open Sans Light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8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svg"/><Relationship Id="rId7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9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sv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2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6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0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7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1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51859" y="-405869"/>
            <a:ext cx="4733631" cy="47336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04343" y="-105121"/>
            <a:ext cx="6573444" cy="657344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25568" y="944892"/>
            <a:ext cx="5674386" cy="5021417"/>
            <a:chOff x="0" y="0"/>
            <a:chExt cx="5093239" cy="45071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93239" cy="4507145"/>
            </a:xfrm>
            <a:custGeom>
              <a:avLst/>
              <a:gdLst/>
              <a:ahLst/>
              <a:cxnLst/>
              <a:rect l="l" t="t" r="r" b="b"/>
              <a:pathLst>
                <a:path w="5093239" h="4507145">
                  <a:moveTo>
                    <a:pt x="4968779" y="4507145"/>
                  </a:moveTo>
                  <a:lnTo>
                    <a:pt x="124460" y="4507145"/>
                  </a:lnTo>
                  <a:cubicBezTo>
                    <a:pt x="55880" y="4507145"/>
                    <a:pt x="0" y="4451265"/>
                    <a:pt x="0" y="43826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68779" y="0"/>
                  </a:lnTo>
                  <a:cubicBezTo>
                    <a:pt x="5037359" y="0"/>
                    <a:pt x="5093239" y="55880"/>
                    <a:pt x="5093239" y="124460"/>
                  </a:cubicBezTo>
                  <a:lnTo>
                    <a:pt x="5093239" y="4382685"/>
                  </a:lnTo>
                  <a:cubicBezTo>
                    <a:pt x="5093239" y="4451265"/>
                    <a:pt x="5037359" y="4507145"/>
                    <a:pt x="4968779" y="4507145"/>
                  </a:cubicBezTo>
                  <a:close/>
                </a:path>
              </a:pathLst>
            </a:custGeom>
            <a:solidFill>
              <a:srgbClr val="010E0C">
                <a:alpha val="40000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48473" y="1001953"/>
            <a:ext cx="2171722" cy="21796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6005" b="80653"/>
          <a:stretch>
            <a:fillRect/>
          </a:stretch>
        </p:blipFill>
        <p:spPr>
          <a:xfrm>
            <a:off x="-514673" y="200800"/>
            <a:ext cx="2032002" cy="4704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r="76646"/>
          <a:stretch>
            <a:fillRect/>
          </a:stretch>
        </p:blipFill>
        <p:spPr>
          <a:xfrm rot="5400000">
            <a:off x="3616854" y="-321035"/>
            <a:ext cx="303437" cy="128986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48215" y="475614"/>
            <a:ext cx="103434" cy="10343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BF7EA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4808315" y="4770714"/>
            <a:ext cx="1440751" cy="0"/>
          </a:xfrm>
          <a:prstGeom prst="line">
            <a:avLst/>
          </a:prstGeom>
          <a:ln w="381000" cap="rnd">
            <a:solidFill>
              <a:srgbClr val="4BF7E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38923" y="4875557"/>
            <a:ext cx="1542274" cy="154790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320195" y="5465762"/>
            <a:ext cx="127336" cy="12957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23576" y="2819400"/>
            <a:ext cx="4011361" cy="68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0"/>
              </a:lnSpc>
              <a:spcBef>
                <a:spcPct val="0"/>
              </a:spcBef>
            </a:pPr>
            <a:r>
              <a:rPr lang="en-US" sz="2007" dirty="0">
                <a:solidFill>
                  <a:srgbClr val="FFFFFF"/>
                </a:solidFill>
                <a:latin typeface="Poppins Medium"/>
              </a:rPr>
              <a:t>Estudiante: Sharon Geraldine Limachi Conde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00743" y="4682789"/>
            <a:ext cx="1448323" cy="20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8"/>
              </a:lnSpc>
              <a:spcBef>
                <a:spcPct val="0"/>
              </a:spcBef>
            </a:pPr>
            <a:r>
              <a:rPr lang="en-US" sz="1177" dirty="0">
                <a:solidFill>
                  <a:srgbClr val="1A1A1A"/>
                </a:solidFill>
                <a:latin typeface="Poppins ExtraBold Bold"/>
              </a:rPr>
              <a:t>hito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7868" y="944892"/>
            <a:ext cx="388653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3"/>
              </a:lnSpc>
            </a:pPr>
            <a:r>
              <a:rPr lang="en-US" sz="3377" dirty="0">
                <a:solidFill>
                  <a:srgbClr val="FFFFFF"/>
                </a:solidFill>
                <a:latin typeface="Poppins Bold Bold"/>
              </a:rPr>
              <a:t>SOLUCIÓN DEL EXAMEN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839" y="115079"/>
            <a:ext cx="3048000" cy="19890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839" y="452211"/>
            <a:ext cx="6962321" cy="85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dirty="0">
                <a:solidFill>
                  <a:srgbClr val="FFFFFF"/>
                </a:solidFill>
                <a:latin typeface="Open Sans Light Bold"/>
              </a:rPr>
              <a:t>De acuerdo a la </a:t>
            </a:r>
            <a:r>
              <a:rPr lang="en-US" sz="1600" dirty="0">
                <a:solidFill>
                  <a:srgbClr val="FFFFFF"/>
                </a:solidFill>
                <a:latin typeface="Arimo Bold"/>
              </a:rPr>
              <a:t>base de datos creado y a las tablas del anterior ejercicio. Deberia de agregar mínimamente a cada tabla 3 registros.</a:t>
            </a:r>
          </a:p>
          <a:p>
            <a:pPr algn="ctr">
              <a:lnSpc>
                <a:spcPts val="2520"/>
              </a:lnSpc>
            </a:pPr>
            <a:endParaRPr lang="en-US" sz="1600" dirty="0">
              <a:solidFill>
                <a:srgbClr val="FFFFFF"/>
              </a:solidFill>
              <a:latin typeface="Arimo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19" y="1109592"/>
            <a:ext cx="7062560" cy="420029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90600" y="3245573"/>
            <a:ext cx="1883629" cy="22819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42313" y="864054"/>
            <a:ext cx="2277687" cy="2286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37804" y="544014"/>
            <a:ext cx="5144393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Open Sans Light"/>
              </a:rPr>
              <a:t>Generar la tabla de acuerdo a la siguiente imagen.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Open Sans Ligh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5819" r="21429" b="31993"/>
          <a:stretch/>
        </p:blipFill>
        <p:spPr>
          <a:xfrm>
            <a:off x="304800" y="2126740"/>
            <a:ext cx="6781800" cy="324536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6520" y="-8792"/>
            <a:ext cx="1981200" cy="19631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972802"/>
            <a:ext cx="4800599" cy="100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200" y="495300"/>
            <a:ext cx="1871993" cy="2820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50625" y="3429000"/>
            <a:ext cx="2269375" cy="2286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30474">
            <a:off x="-216744" y="3893481"/>
            <a:ext cx="2063262" cy="18119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04103">
            <a:off x="4815515" y="172392"/>
            <a:ext cx="3048264" cy="179237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752600" y="2218394"/>
            <a:ext cx="4114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</a:rPr>
              <a:t>GRACIAS 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285750"/>
            <a:ext cx="3999821" cy="32507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1500" y="257175"/>
            <a:ext cx="6429375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Arimo Bold"/>
              </a:rPr>
              <a:t>Que es una Base de Datos.</a:t>
            </a:r>
          </a:p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Arimo Bold"/>
              </a:rPr>
              <a:t>A que se refiere cuando se habla de bases de datos RELACIONALES y no RELACIONALES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52750" y="1436276"/>
            <a:ext cx="6395750" cy="92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6"/>
              </a:lnSpc>
            </a:pPr>
            <a:r>
              <a:rPr lang="en-US" sz="1790" dirty="0">
                <a:solidFill>
                  <a:srgbClr val="D9D9D9"/>
                </a:solidFill>
                <a:latin typeface="Open Sans Light"/>
              </a:rPr>
              <a:t>Una base de datos es un programa capaz de almacenar gran cantidad de datos como un almacén, relacionados y estructurados, que pueden ser consultados rápidamente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560320"/>
            <a:ext cx="7427232" cy="91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Open Sans Light"/>
              </a:rPr>
              <a:t>      </a:t>
            </a:r>
            <a:r>
              <a:rPr lang="en-US" sz="1800" b="1" dirty="0">
                <a:solidFill>
                  <a:srgbClr val="FFFFFF"/>
                </a:solidFill>
                <a:latin typeface="Open Sans Light"/>
              </a:rPr>
              <a:t>Base de datos relacional</a:t>
            </a:r>
          </a:p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FFFFFF"/>
                </a:solidFill>
                <a:latin typeface="Open Sans Light"/>
              </a:rPr>
              <a:t>Los elementos de una base de datos relacional se organizan como un conjunto de tablas con columnas y filas el lenguaje SQL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9231" y="3681277"/>
            <a:ext cx="7218001" cy="171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2"/>
              </a:lnSpc>
            </a:pPr>
            <a:r>
              <a:rPr lang="en-US" sz="1787" dirty="0">
                <a:solidFill>
                  <a:srgbClr val="FFFFFF"/>
                </a:solidFill>
                <a:latin typeface="Open Sans Light"/>
              </a:rPr>
              <a:t>   </a:t>
            </a:r>
            <a:r>
              <a:rPr lang="en-US" sz="1787" b="1" dirty="0">
                <a:solidFill>
                  <a:srgbClr val="FFFFFF"/>
                </a:solidFill>
                <a:latin typeface="Open Sans Light"/>
              </a:rPr>
              <a:t>Base de datos no relacionales</a:t>
            </a:r>
          </a:p>
          <a:p>
            <a:pPr>
              <a:lnSpc>
                <a:spcPts val="2224"/>
              </a:lnSpc>
            </a:pPr>
            <a:r>
              <a:rPr lang="en-US" sz="1588" dirty="0">
                <a:solidFill>
                  <a:srgbClr val="FFFFFF"/>
                </a:solidFill>
                <a:latin typeface="Open Sans Light"/>
              </a:rPr>
              <a:t>Las bases de datos no relacionales están diseñadas para modelos de datos específicos y que no necesitan ser relacionados con otros modelos., cada tabla funciona de forma independiente y son mucho más sencillas que los modelos relacionales.</a:t>
            </a:r>
          </a:p>
          <a:p>
            <a:pPr>
              <a:lnSpc>
                <a:spcPts val="2224"/>
              </a:lnSpc>
            </a:pPr>
            <a:endParaRPr lang="en-US" sz="1588" dirty="0">
              <a:solidFill>
                <a:srgbClr val="FFFFFF"/>
              </a:solidFill>
              <a:latin typeface="Open Sans Ligh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178599">
            <a:off x="3420178" y="1603292"/>
            <a:ext cx="4037458" cy="30684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78732" y="0"/>
            <a:ext cx="3048000" cy="20781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6071" y="653551"/>
            <a:ext cx="7347857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D9D9D9"/>
                </a:solidFill>
                <a:latin typeface="Open Sans Light Bold"/>
              </a:rPr>
              <a:t>¿Qué es el modelo entidad relación(E-R) y/o diagrama entidad relación(E-R)? 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D9D9D9"/>
              </a:solidFill>
              <a:latin typeface="Open Sans Ligh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83857" y="2257153"/>
            <a:ext cx="3764643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D9D9D9"/>
                </a:solidFill>
                <a:latin typeface="Open Sans Light"/>
              </a:rPr>
              <a:t>Es un tipo de diagrama de flujo que ilustra cómo las "entidades", como personas, objetos o conceptos, se relacionan entre sí dentro de un sistema.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D9D9D9"/>
              </a:solidFill>
              <a:latin typeface="Open Sans Ligh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64" y="1934339"/>
            <a:ext cx="3043193" cy="297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ipse 13"/>
          <p:cNvSpPr/>
          <p:nvPr/>
        </p:nvSpPr>
        <p:spPr>
          <a:xfrm>
            <a:off x="3032507" y="4186228"/>
            <a:ext cx="1786306" cy="90148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07615" y="2421578"/>
            <a:ext cx="3612385" cy="31591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007615" cy="29292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01411" y="653551"/>
            <a:ext cx="7048500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Open Sans Light Bold"/>
              </a:rPr>
              <a:t>¿Cuáles son las figuras que representan a un diagrama entidad relación? Explique cada una de ellas.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Open Sans Ligh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0975" y="1617345"/>
            <a:ext cx="2024658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D9D9D9"/>
                </a:solidFill>
                <a:latin typeface="Open Sans Light"/>
              </a:rPr>
              <a:t>ENTIDAD :Indica los objetos principales como la persona 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D9D9D9"/>
              </a:solidFill>
              <a:latin typeface="Open Sa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02548" y="1638536"/>
            <a:ext cx="1981290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4"/>
              </a:lnSpc>
            </a:pPr>
            <a:r>
              <a:rPr lang="en-US" sz="1410" dirty="0">
                <a:solidFill>
                  <a:srgbClr val="D9D9D9"/>
                </a:solidFill>
                <a:latin typeface="Open Sans Light"/>
              </a:rPr>
              <a:t>RELACIÓN: Lo que se relaciona entre dos entidades lo que tienen en común</a:t>
            </a:r>
          </a:p>
          <a:p>
            <a:pPr algn="ctr">
              <a:lnSpc>
                <a:spcPts val="1974"/>
              </a:lnSpc>
            </a:pPr>
            <a:endParaRPr lang="en-US" sz="1410" dirty="0">
              <a:solidFill>
                <a:srgbClr val="D9D9D9"/>
              </a:solidFill>
              <a:latin typeface="Open Sa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09911" y="1617345"/>
            <a:ext cx="2428917" cy="102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1"/>
              </a:lnSpc>
            </a:pPr>
            <a:r>
              <a:rPr lang="en-US" sz="1458" dirty="0">
                <a:solidFill>
                  <a:srgbClr val="D9D9D9"/>
                </a:solidFill>
                <a:latin typeface="Open Sans Light"/>
              </a:rPr>
              <a:t>ATRIBUTO: un atributo es una especificación que define una propiedad de un objeto, elemento o archivo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975" y="4078015"/>
            <a:ext cx="2572615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D9D9D9"/>
                </a:solidFill>
                <a:latin typeface="Open Sans Light"/>
              </a:rPr>
              <a:t>PRIMARY KEY: Es la llave de clave que no permite repetir cierto dato 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D9D9D9"/>
              </a:solidFill>
              <a:latin typeface="Open Sans Light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24" y="3002433"/>
            <a:ext cx="1905000" cy="3885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1536" y="2825818"/>
            <a:ext cx="1620910" cy="8673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624" y="2971746"/>
            <a:ext cx="1997489" cy="508025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3109004" y="4252816"/>
            <a:ext cx="1633311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8778" y="3883801"/>
            <a:ext cx="2001256" cy="1287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16928">
            <a:off x="1684939" y="1198494"/>
            <a:ext cx="5744141" cy="33180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16319">
            <a:off x="149251" y="-209476"/>
            <a:ext cx="2204530" cy="35397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32990" y="408623"/>
            <a:ext cx="478080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Open Sans Light"/>
              </a:rPr>
              <a:t>Adicionalmente muestre un ejemplo de su uso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516" y="1255712"/>
            <a:ext cx="5219680" cy="347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150225"/>
            <a:ext cx="2904656" cy="20042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71069" y="1499600"/>
            <a:ext cx="4848931" cy="40611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9152" y="442325"/>
            <a:ext cx="704169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 dirty="0">
                <a:solidFill>
                  <a:srgbClr val="FFFFFF"/>
                </a:solidFill>
                <a:latin typeface="Open Sans Light Bold"/>
              </a:rPr>
              <a:t>Crear una tabla cualquiera de nombre CELULAR identifique 3 columnas que debería tener y adicionalmente agregue su primary key.</a:t>
            </a:r>
          </a:p>
          <a:p>
            <a:pPr algn="just">
              <a:lnSpc>
                <a:spcPts val="2100"/>
              </a:lnSpc>
            </a:pPr>
            <a:r>
              <a:rPr lang="en-US" sz="1500" dirty="0">
                <a:solidFill>
                  <a:srgbClr val="FFFFFF"/>
                </a:solidFill>
                <a:latin typeface="Arimo Bold"/>
              </a:rPr>
              <a:t>Después de la creación agregar a la tabla 2 registros.</a:t>
            </a:r>
          </a:p>
          <a:p>
            <a:pPr algn="just">
              <a:lnSpc>
                <a:spcPts val="2100"/>
              </a:lnSpc>
            </a:pPr>
            <a:endParaRPr lang="en-US" sz="1500" dirty="0">
              <a:solidFill>
                <a:srgbClr val="FFFFFF"/>
              </a:solidFill>
              <a:latin typeface="Arimo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99600"/>
            <a:ext cx="5181600" cy="3720226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585" y="63505"/>
            <a:ext cx="2825385" cy="279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11181" b="11181"/>
          <a:stretch>
            <a:fillRect/>
          </a:stretch>
        </p:blipFill>
        <p:spPr>
          <a:xfrm>
            <a:off x="2602942" y="2931"/>
            <a:ext cx="5046366" cy="3340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4531" y="290694"/>
            <a:ext cx="6461856" cy="898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1751" dirty="0">
                <a:solidFill>
                  <a:srgbClr val="FFFFFF"/>
                </a:solidFill>
                <a:latin typeface="Open Sans Light Bold"/>
              </a:rPr>
              <a:t>Dado la siguiente imagen generar su tabla y agregar 3 registros a la tabla.</a:t>
            </a:r>
          </a:p>
          <a:p>
            <a:pPr algn="ctr">
              <a:lnSpc>
                <a:spcPts val="2451"/>
              </a:lnSpc>
            </a:pPr>
            <a:endParaRPr lang="en-US" sz="1751" dirty="0">
              <a:solidFill>
                <a:srgbClr val="FFFFFF"/>
              </a:solidFill>
              <a:latin typeface="Open Sans Light Bold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053" y="1104223"/>
            <a:ext cx="2571750" cy="18097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" t="12737" r="27000" b="46641"/>
          <a:stretch/>
        </p:blipFill>
        <p:spPr>
          <a:xfrm>
            <a:off x="347470" y="3090394"/>
            <a:ext cx="6818917" cy="2092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696983">
            <a:off x="24652" y="2892387"/>
            <a:ext cx="2353956" cy="16808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572000" y="32238"/>
            <a:ext cx="3048000" cy="19890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2902" y="383009"/>
            <a:ext cx="5951339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Open Sans Light Bold"/>
              </a:rPr>
              <a:t>Generar el diagrama Entidad relación de un usuario.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Open Sans Light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3320" r="19000" b="10870"/>
          <a:stretch/>
        </p:blipFill>
        <p:spPr>
          <a:xfrm>
            <a:off x="1191291" y="994514"/>
            <a:ext cx="4874559" cy="255367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16206" r="22000" b="32213"/>
          <a:stretch/>
        </p:blipFill>
        <p:spPr>
          <a:xfrm>
            <a:off x="1191291" y="2952754"/>
            <a:ext cx="4874559" cy="2458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72000" y="3748088"/>
            <a:ext cx="3048000" cy="19669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895" y="126047"/>
            <a:ext cx="3048000" cy="1409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172" y="542925"/>
            <a:ext cx="7479655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FFFFFF"/>
                </a:solidFill>
                <a:latin typeface="Open Sans Light Bold"/>
              </a:rPr>
              <a:t>Generar la </a:t>
            </a:r>
            <a:r>
              <a:rPr lang="en-US" sz="1700" dirty="0">
                <a:solidFill>
                  <a:srgbClr val="FFFFFF"/>
                </a:solidFill>
                <a:latin typeface="Arimo Bold"/>
              </a:rPr>
              <a:t>base de datos para el siguiente diagrama entidad relacion.</a:t>
            </a:r>
          </a:p>
          <a:p>
            <a:pPr algn="ctr">
              <a:lnSpc>
                <a:spcPts val="2380"/>
              </a:lnSpc>
            </a:pPr>
            <a:endParaRPr lang="en-US" sz="1700" dirty="0">
              <a:solidFill>
                <a:srgbClr val="FFFFFF"/>
              </a:solidFill>
              <a:latin typeface="Arimo Bold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 t="3558" r="30999" b="9288"/>
          <a:stretch/>
        </p:blipFill>
        <p:spPr>
          <a:xfrm>
            <a:off x="3663627" y="1020857"/>
            <a:ext cx="3886200" cy="40666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72" y="1952625"/>
            <a:ext cx="3352800" cy="220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360</Words>
  <Application>Microsoft Office PowerPoint</Application>
  <PresentationFormat>Personalizado</PresentationFormat>
  <Paragraphs>26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Arimo Bold</vt:lpstr>
      <vt:lpstr>Poppins ExtraBold Bold</vt:lpstr>
      <vt:lpstr>Open Sans Light</vt:lpstr>
      <vt:lpstr>Calibri</vt:lpstr>
      <vt:lpstr>Arial</vt:lpstr>
      <vt:lpstr>Poppins Medium</vt:lpstr>
      <vt:lpstr>Open Sans Light Bold</vt:lpstr>
      <vt:lpstr>Poppins Bold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SOLUCIÓN DEL EXAMEN</dc:title>
  <dc:creator>HP</dc:creator>
  <cp:lastModifiedBy>Usuario de Windows</cp:lastModifiedBy>
  <cp:revision>11</cp:revision>
  <dcterms:created xsi:type="dcterms:W3CDTF">2006-08-16T00:00:00Z</dcterms:created>
  <dcterms:modified xsi:type="dcterms:W3CDTF">2022-04-12T23:30:06Z</dcterms:modified>
  <dc:identifier>DAE9nn4cEk8</dc:identifier>
</cp:coreProperties>
</file>